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10080625" cy="5670550"/>
  <p:notesSz cx="7772400" cy="10058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3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1022" y="-67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79F9C2D-26FD-690A-9FEB-A418523EC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78" y="928028"/>
            <a:ext cx="7560469" cy="1974191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2043865-B5A0-69CB-51F0-5AF075CFB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BCD022B-FD37-5292-33CF-57573F89C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9A76-43AB-4B3C-A07F-6014AE4A210C}" type="datetimeFigureOut">
              <a:rPr lang="it-IT" smtClean="0"/>
              <a:pPr/>
              <a:t>22/09/2023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99BD37C-4DCA-DF7E-766B-6320839D9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4865532-454E-3EFF-0543-17BC976B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9B20-6936-4C42-ACEC-466794F2EA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9020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B728E1E-94B1-A08A-5E03-BD1DB4F2C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CBE60BF-ED29-B3FE-7025-8AD551A5C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A84FFC1-BFFD-C4F2-D28F-299AA3FE6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9A76-43AB-4B3C-A07F-6014AE4A210C}" type="datetimeFigureOut">
              <a:rPr lang="it-IT" smtClean="0"/>
              <a:pPr/>
              <a:t>22/09/2023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9DF932A-106A-0BE3-6764-2554BA927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0F72A27-74CC-EFFB-8A7E-5560935A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9B20-6936-4C42-ACEC-466794F2EA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1611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BA313F4C-6329-D8BB-F27F-FEA6A5F09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947" y="301904"/>
            <a:ext cx="2173635" cy="480552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DAFB708E-ED82-956D-E9E5-CA67327A1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043" y="301904"/>
            <a:ext cx="6394896" cy="480552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238AA01-DC54-14A6-8F9E-E524D3F20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9A76-43AB-4B3C-A07F-6014AE4A210C}" type="datetimeFigureOut">
              <a:rPr lang="it-IT" smtClean="0"/>
              <a:pPr/>
              <a:t>22/09/2023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6968335-E893-3140-904C-D1BAA1B39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72F6BE7-57F0-5551-433B-D9ED109C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9B20-6936-4C42-ACEC-466794F2EA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723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32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9916F0B-F24A-3C3E-5C5F-4E95F463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4FCEDAB-FE3A-6B21-3DDA-D9AFA3366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0F220DA-703B-1ECC-7104-0B16EA07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9A76-43AB-4B3C-A07F-6014AE4A210C}" type="datetimeFigureOut">
              <a:rPr lang="it-IT" smtClean="0"/>
              <a:pPr/>
              <a:t>22/09/2023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2BC9385-2240-E8AE-7D05-CB78DD6E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BBFD93D-AAFB-9DA0-942D-0EC2E1AB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9B20-6936-4C42-ACEC-466794F2EA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4442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E465D62-F8DA-A99E-E757-F7DE9DA7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93" y="1413700"/>
            <a:ext cx="8694539" cy="2358791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C99D326-1D2A-D4E0-EFE7-D66FDA1D7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93" y="3794807"/>
            <a:ext cx="8694539" cy="1240432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58E77E9-3C24-23A5-8AB1-0DB56600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9A76-43AB-4B3C-A07F-6014AE4A210C}" type="datetimeFigureOut">
              <a:rPr lang="it-IT" smtClean="0"/>
              <a:pPr/>
              <a:t>22/09/2023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4C416E3-F803-BBEA-6DDA-D4630ADAB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F5A9337-61BB-BD0D-E897-5F173B12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9B20-6936-4C42-ACEC-466794F2EA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6323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0EB35CC-34CA-6F27-2DE2-5D1D34FD2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41D9175-5CEB-D2AE-AE74-E48C6EA16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043" y="1509521"/>
            <a:ext cx="4284266" cy="35979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164B3462-0A4D-0B19-9142-9D39684F4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316" y="1509521"/>
            <a:ext cx="4284266" cy="35979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A4B4E9C-6534-9CBD-9C10-0847A6BEE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9A76-43AB-4B3C-A07F-6014AE4A210C}" type="datetimeFigureOut">
              <a:rPr lang="it-IT" smtClean="0"/>
              <a:pPr/>
              <a:t>22/09/2023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08392373-04BC-EB24-DD25-E7CF2B6E5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659497E8-4A7D-9B58-12EE-3A235963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9B20-6936-4C42-ACEC-466794F2EA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7760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1CE07D7-79FA-CDC2-2760-A2F0696F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01905"/>
            <a:ext cx="8694539" cy="109604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A9989176-2559-C733-ABE0-AE4C5C4A7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57" y="1390073"/>
            <a:ext cx="4264576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0FD3CCA-DE5C-E83F-EFD8-492F27B2F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57" y="2071326"/>
            <a:ext cx="4264576" cy="304660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86E421F8-17EB-8A53-6CBD-779E55A3F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316" y="1390073"/>
            <a:ext cx="4285579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FE2B8098-CF75-7AA4-6964-ECA3B88FE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316" y="2071326"/>
            <a:ext cx="4285579" cy="304660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E4163C5D-26D1-1DC2-C988-74BFABDE0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9A76-43AB-4B3C-A07F-6014AE4A210C}" type="datetimeFigureOut">
              <a:rPr lang="it-IT" smtClean="0"/>
              <a:pPr/>
              <a:t>22/09/2023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73B03A73-0452-DF23-09FB-5F3ED0190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ADB2506-D0C7-6EEB-5F28-EA4F09EA9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9B20-6936-4C42-ACEC-466794F2EA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6961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21F1E0B-0A9D-B5EB-3609-1762588FC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30E658-8834-1B4A-6142-5CF6E4F3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9A76-43AB-4B3C-A07F-6014AE4A210C}" type="datetimeFigureOut">
              <a:rPr lang="it-IT" smtClean="0"/>
              <a:pPr/>
              <a:t>22/09/2023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A00F2C85-C009-483C-2AA3-88DA2A8EA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7FEA4934-3693-FB64-6E84-8CF60F15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9B20-6936-4C42-ACEC-466794F2EA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144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6BB24D8B-352F-7E07-8FDF-B350B069C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9A76-43AB-4B3C-A07F-6014AE4A210C}" type="datetimeFigureOut">
              <a:rPr lang="it-IT" smtClean="0"/>
              <a:pPr/>
              <a:t>22/09/2023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EF0A0DDC-8327-457F-94AC-BC04752E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8F473366-F1A3-8216-2012-C86489A6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9B20-6936-4C42-ACEC-466794F2EA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2137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36839AF-A5D6-981F-C924-C6F2C9F85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24EB0E6-8127-A685-4841-A28326E8A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2F94996-D8A3-823D-7762-677DA7C98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E842365B-E4F5-3B86-A95F-69371DFC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9A76-43AB-4B3C-A07F-6014AE4A210C}" type="datetimeFigureOut">
              <a:rPr lang="it-IT" smtClean="0"/>
              <a:pPr/>
              <a:t>22/09/2023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1D8E53EA-819C-02C8-2510-F3D0B728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2E6A0C45-F27C-4B1F-EFB2-A8F21B2CA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9B20-6936-4C42-ACEC-466794F2EA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0481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AC5589E-851B-2B31-217D-CC50F413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A9A95BAE-1A00-BDF1-940B-0C1835DCC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EA388218-8F28-B101-3621-E7EFAC0B3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67BD499-B1FD-8EA4-2CB1-1B683795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9A76-43AB-4B3C-A07F-6014AE4A210C}" type="datetimeFigureOut">
              <a:rPr lang="it-IT" smtClean="0"/>
              <a:pPr/>
              <a:t>22/09/2023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EB0F664-B0EF-FB08-5895-E316ACE54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252B9760-500E-2EE4-E660-8F753E4D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9B20-6936-4C42-ACEC-466794F2EA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9956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286D099-86D4-94B8-8615-015041328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301905"/>
            <a:ext cx="8694539" cy="10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905D92B-5280-3C28-6B0D-392F62283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1509521"/>
            <a:ext cx="8694539" cy="359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362BF2F-EB7E-653A-B959-E7E726007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39A76-43AB-4B3C-A07F-6014AE4A210C}" type="datetimeFigureOut">
              <a:rPr lang="it-IT" smtClean="0"/>
              <a:pPr/>
              <a:t>22/09/2023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A628F4E-8FF3-1631-D3ED-285A0C39A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437B00D-1AFC-AAA7-0410-AF4683735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79B20-6936-4C42-ACEC-466794F2EA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6182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ttangolo 184"/>
          <p:cNvSpPr/>
          <p:nvPr/>
        </p:nvSpPr>
        <p:spPr>
          <a:xfrm>
            <a:off x="784860" y="2209860"/>
            <a:ext cx="4838700" cy="225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Questa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operazione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attiverà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l'accesso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alla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fase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succesiva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: il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caricamento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dei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Noto Sans"/>
              </a:rPr>
              <a:t>Documenti</a:t>
            </a:r>
            <a:r>
              <a:rPr lang="en-US" sz="16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richiesti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per il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completamento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della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richiesta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di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partecipazione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al bando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Una mail di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notifica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verrà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inviata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all'Utente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, per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informarlo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dell'attivazione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della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richiesta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di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partecipazione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Rettangolo 185"/>
          <p:cNvSpPr/>
          <p:nvPr/>
        </p:nvSpPr>
        <p:spPr>
          <a:xfrm>
            <a:off x="784860" y="1600353"/>
            <a:ext cx="3245760" cy="32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 dirty="0" err="1">
                <a:solidFill>
                  <a:srgbClr val="000000"/>
                </a:solidFill>
                <a:latin typeface="Noto Sans"/>
              </a:rPr>
              <a:t>Inoltro</a:t>
            </a:r>
            <a:r>
              <a:rPr lang="en-US" sz="16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Noto Sans"/>
              </a:rPr>
              <a:t>Richiesta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Rettangolo 186"/>
          <p:cNvSpPr/>
          <p:nvPr/>
        </p:nvSpPr>
        <p:spPr>
          <a:xfrm>
            <a:off x="784860" y="382048"/>
            <a:ext cx="1965600" cy="12183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7200" b="1" strike="noStrike" spc="-1" dirty="0">
                <a:solidFill>
                  <a:srgbClr val="0073B0"/>
                </a:solidFill>
                <a:latin typeface="Noto Sans Mono"/>
              </a:rPr>
              <a:t>2.1</a:t>
            </a:r>
            <a:endParaRPr lang="en-US" sz="7200" b="0" strike="noStrike" spc="-1" dirty="0">
              <a:solidFill>
                <a:srgbClr val="0073B0"/>
              </a:solidFill>
              <a:latin typeface="Arial"/>
            </a:endParaRPr>
          </a:p>
        </p:txBody>
      </p:sp>
      <p:pic>
        <p:nvPicPr>
          <p:cNvPr id="188" name="Immagine 187"/>
          <p:cNvPicPr/>
          <p:nvPr/>
        </p:nvPicPr>
        <p:blipFill>
          <a:blip r:embed="rId2" cstate="print"/>
          <a:stretch/>
        </p:blipFill>
        <p:spPr>
          <a:xfrm>
            <a:off x="5623560" y="586740"/>
            <a:ext cx="3590738" cy="1526760"/>
          </a:xfrm>
          <a:prstGeom prst="rect">
            <a:avLst/>
          </a:prstGeom>
          <a:ln w="0">
            <a:noFill/>
          </a:ln>
        </p:spPr>
      </p:pic>
      <p:pic>
        <p:nvPicPr>
          <p:cNvPr id="189" name="Immagine 188"/>
          <p:cNvPicPr/>
          <p:nvPr/>
        </p:nvPicPr>
        <p:blipFill>
          <a:blip r:embed="rId3" cstate="print"/>
          <a:stretch/>
        </p:blipFill>
        <p:spPr>
          <a:xfrm>
            <a:off x="5623560" y="2274224"/>
            <a:ext cx="3590738" cy="2125276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xmlns="" val="1887261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ttangolo 189"/>
          <p:cNvSpPr/>
          <p:nvPr/>
        </p:nvSpPr>
        <p:spPr>
          <a:xfrm>
            <a:off x="617940" y="1063320"/>
            <a:ext cx="4830360" cy="33791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Una volta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avviata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la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procedura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di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richiesta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nella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pagina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del bando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tramite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l'apposito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bottone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"</a:t>
            </a:r>
            <a:r>
              <a:rPr lang="en-US" sz="1200" b="1" strike="noStrike" spc="-1" dirty="0">
                <a:solidFill>
                  <a:srgbClr val="000000"/>
                </a:solidFill>
                <a:latin typeface="Noto Sans"/>
              </a:rPr>
              <a:t>PARTECIPA AL BANDO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",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l'utente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verrà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reindirizzato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alla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sezione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privata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del Bando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nel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proprio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profilo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Qui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verrà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mostrata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la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lista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dei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Documenti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che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è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neccessario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per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caricare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per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completare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la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richiesta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di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partecipazione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Inoltre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la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pagina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pubblica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del bando non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mostrerà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più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il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botton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"</a:t>
            </a:r>
            <a:r>
              <a:rPr lang="en-US" sz="1200" b="1" strike="noStrike" spc="-1" dirty="0">
                <a:solidFill>
                  <a:srgbClr val="000000"/>
                </a:solidFill>
                <a:latin typeface="Noto Sans"/>
              </a:rPr>
              <a:t>PARTECIPA AL BANDO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"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all'utente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, ma un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bottone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"</a:t>
            </a:r>
            <a:r>
              <a:rPr lang="en-US" sz="1200" b="1" strike="noStrike" spc="-1" dirty="0">
                <a:solidFill>
                  <a:srgbClr val="000000"/>
                </a:solidFill>
                <a:latin typeface="Noto Sans"/>
              </a:rPr>
              <a:t>APRI RICHIESTA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"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che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aprirà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la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pagina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privata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del bando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E'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anche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possibile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riaprire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la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pagina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privata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del bando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accedendo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al proprio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profilo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tramite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l'apposito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link 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selezionando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il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bottone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"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Apri</a:t>
            </a:r>
            <a:r>
              <a:rPr lang="en-US" sz="12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dettaglio</a:t>
            </a:r>
            <a:r>
              <a:rPr lang="en-US" sz="12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richiesta</a:t>
            </a:r>
            <a:r>
              <a:rPr lang="en-US" sz="1200" b="1" strike="noStrike" spc="-1" dirty="0">
                <a:solidFill>
                  <a:srgbClr val="000000"/>
                </a:solidFill>
                <a:latin typeface="Noto Sans"/>
              </a:rPr>
              <a:t> per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caricare</a:t>
            </a:r>
            <a:r>
              <a:rPr lang="en-US" sz="12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i</a:t>
            </a:r>
            <a:r>
              <a:rPr lang="en-US" sz="1200" b="1" strike="noStrike" spc="-1" dirty="0">
                <a:solidFill>
                  <a:srgbClr val="000000"/>
                </a:solidFill>
                <a:latin typeface="Noto Sans"/>
              </a:rPr>
              <a:t> files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" del bando di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intresse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nella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sezione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"</a:t>
            </a:r>
            <a:r>
              <a:rPr lang="en-US" sz="1200" b="1" strike="noStrike" spc="-1" dirty="0">
                <a:solidFill>
                  <a:srgbClr val="000000"/>
                </a:solidFill>
                <a:latin typeface="Noto Sans"/>
              </a:rPr>
              <a:t>Le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mie</a:t>
            </a:r>
            <a:r>
              <a:rPr lang="en-US" sz="12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richieste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"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Rettangolo 190"/>
          <p:cNvSpPr/>
          <p:nvPr/>
        </p:nvSpPr>
        <p:spPr>
          <a:xfrm>
            <a:off x="617940" y="731918"/>
            <a:ext cx="3245760" cy="32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 dirty="0" err="1">
                <a:solidFill>
                  <a:srgbClr val="000000"/>
                </a:solidFill>
                <a:latin typeface="Noto Sans"/>
              </a:rPr>
              <a:t>Caricamento</a:t>
            </a:r>
            <a:r>
              <a:rPr lang="en-US" sz="16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Noto Sans"/>
              </a:rPr>
              <a:t>Documenti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Rettangolo 191"/>
          <p:cNvSpPr/>
          <p:nvPr/>
        </p:nvSpPr>
        <p:spPr>
          <a:xfrm>
            <a:off x="-444038" y="462626"/>
            <a:ext cx="1167578" cy="7730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8000" b="1" strike="noStrike" spc="-1" dirty="0">
                <a:solidFill>
                  <a:srgbClr val="0073B0"/>
                </a:solidFill>
                <a:latin typeface="Noto Sans Mono"/>
              </a:rPr>
              <a:t>3</a:t>
            </a:r>
            <a:endParaRPr lang="en-US" sz="8000" b="0" strike="noStrike" spc="-1" dirty="0">
              <a:solidFill>
                <a:srgbClr val="0073B0"/>
              </a:solidFill>
              <a:latin typeface="Arial"/>
            </a:endParaRPr>
          </a:p>
        </p:txBody>
      </p:sp>
      <p:pic>
        <p:nvPicPr>
          <p:cNvPr id="193" name="Immagine 192"/>
          <p:cNvPicPr/>
          <p:nvPr/>
        </p:nvPicPr>
        <p:blipFill>
          <a:blip r:embed="rId2" cstate="print"/>
          <a:stretch/>
        </p:blipFill>
        <p:spPr>
          <a:xfrm>
            <a:off x="5505104" y="712817"/>
            <a:ext cx="3654136" cy="3631989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ttangolo 193"/>
          <p:cNvSpPr/>
          <p:nvPr/>
        </p:nvSpPr>
        <p:spPr>
          <a:xfrm>
            <a:off x="693420" y="1226820"/>
            <a:ext cx="5585460" cy="33124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L'Utente</a:t>
            </a:r>
            <a:r>
              <a:rPr lang="en-US" sz="12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dovrà</a:t>
            </a:r>
            <a:r>
              <a:rPr lang="en-US" sz="12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caricare</a:t>
            </a:r>
            <a:r>
              <a:rPr lang="en-US" sz="1200" b="1" strike="noStrike" spc="-1" dirty="0">
                <a:solidFill>
                  <a:srgbClr val="000000"/>
                </a:solidFill>
                <a:latin typeface="Noto Sans"/>
              </a:rPr>
              <a:t> tutti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i</a:t>
            </a:r>
            <a:r>
              <a:rPr lang="en-US" sz="12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documenti</a:t>
            </a:r>
            <a:r>
              <a:rPr lang="en-US" sz="12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richiesti</a:t>
            </a:r>
            <a:r>
              <a:rPr lang="en-US" sz="1200" b="1" strike="noStrike" spc="-1" dirty="0">
                <a:solidFill>
                  <a:srgbClr val="000000"/>
                </a:solidFill>
                <a:latin typeface="Noto Sans"/>
              </a:rPr>
              <a:t> per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potere</a:t>
            </a:r>
            <a:r>
              <a:rPr lang="en-US" sz="12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passare</a:t>
            </a:r>
            <a:r>
              <a:rPr lang="en-US" sz="12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alla</a:t>
            </a:r>
            <a:r>
              <a:rPr lang="en-US" sz="12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fase</a:t>
            </a:r>
            <a:r>
              <a:rPr lang="en-US" sz="12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successiva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Per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impostare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i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Documenti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che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si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intende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caricare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aggiornare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( se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già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caricati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precedentemente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),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bisognerà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cliccare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sul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bottone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"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seleziona</a:t>
            </a:r>
            <a:r>
              <a:rPr lang="en-US" sz="1200" b="1" strike="noStrike" spc="-1" dirty="0">
                <a:solidFill>
                  <a:srgbClr val="000000"/>
                </a:solidFill>
                <a:latin typeface="Noto Sans"/>
              </a:rPr>
              <a:t> file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" per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selezionare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il/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i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Documento</a:t>
            </a:r>
            <a:r>
              <a:rPr lang="en-US" sz="1200" b="1" strike="noStrike" spc="-1" dirty="0">
                <a:solidFill>
                  <a:srgbClr val="000000"/>
                </a:solidFill>
                <a:latin typeface="Noto Sans"/>
              </a:rPr>
              <a:t>/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i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data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caricare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.</a:t>
            </a:r>
            <a:r>
              <a:rPr sz="1200" dirty="0"/>
              <a:t/>
            </a:r>
            <a:br>
              <a:rPr sz="1200" dirty="0"/>
            </a:b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Più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files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possono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essere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caricati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contemporaneamente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Qualora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dovesse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essere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presente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un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documento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parzialemnte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o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completamente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precompilato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con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i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dati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inseriti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al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momento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della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registrazione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, il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documento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avrà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un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bottone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per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scaricare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la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versione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precompilata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Una volta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scaricata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la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versione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precompilata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del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Documento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,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l'utente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dovrà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verificarne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la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correttezza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ed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eventualmente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finire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di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compilarlo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ove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neccessario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. Dopo di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che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il file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precompilato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potrà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essere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ricaricato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selezionandolo</a:t>
            </a:r>
            <a:r>
              <a:rPr lang="en-US" sz="1200" b="0" i="1" strike="noStrike" spc="-1" dirty="0">
                <a:solidFill>
                  <a:srgbClr val="000000"/>
                </a:solidFill>
                <a:latin typeface="Noto Sans"/>
              </a:rPr>
              <a:t> come file da </a:t>
            </a:r>
            <a:r>
              <a:rPr lang="en-US" sz="1200" b="0" i="1" strike="noStrike" spc="-1" dirty="0" err="1">
                <a:solidFill>
                  <a:srgbClr val="000000"/>
                </a:solidFill>
                <a:latin typeface="Noto Sans"/>
              </a:rPr>
              <a:t>caricare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Rettangolo 194"/>
          <p:cNvSpPr/>
          <p:nvPr/>
        </p:nvSpPr>
        <p:spPr>
          <a:xfrm>
            <a:off x="693420" y="902100"/>
            <a:ext cx="3245760" cy="32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 dirty="0" err="1">
                <a:solidFill>
                  <a:srgbClr val="000000"/>
                </a:solidFill>
                <a:latin typeface="Noto Sans"/>
              </a:rPr>
              <a:t>Caricamento</a:t>
            </a:r>
            <a:r>
              <a:rPr lang="en-US" sz="16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Noto Sans"/>
              </a:rPr>
              <a:t>Documenti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Rettangolo 195"/>
          <p:cNvSpPr/>
          <p:nvPr/>
        </p:nvSpPr>
        <p:spPr>
          <a:xfrm>
            <a:off x="693420" y="-33840"/>
            <a:ext cx="1592760" cy="10983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7200" b="1" strike="noStrike" spc="-1" dirty="0">
                <a:solidFill>
                  <a:srgbClr val="0073B0"/>
                </a:solidFill>
                <a:latin typeface="Noto Sans Mono"/>
              </a:rPr>
              <a:t>3.1</a:t>
            </a:r>
            <a:endParaRPr lang="en-US" sz="7200" b="0" strike="noStrike" spc="-1" dirty="0">
              <a:solidFill>
                <a:srgbClr val="0073B0"/>
              </a:solidFill>
              <a:latin typeface="Arial"/>
            </a:endParaRPr>
          </a:p>
        </p:txBody>
      </p:sp>
      <p:pic>
        <p:nvPicPr>
          <p:cNvPr id="197" name="Immagine 196"/>
          <p:cNvPicPr/>
          <p:nvPr/>
        </p:nvPicPr>
        <p:blipFill>
          <a:blip r:embed="rId2" cstate="print"/>
          <a:stretch/>
        </p:blipFill>
        <p:spPr>
          <a:xfrm>
            <a:off x="6400800" y="799063"/>
            <a:ext cx="2820036" cy="3740204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ttangolo 197"/>
          <p:cNvSpPr/>
          <p:nvPr/>
        </p:nvSpPr>
        <p:spPr>
          <a:xfrm>
            <a:off x="912531" y="1425605"/>
            <a:ext cx="4724400" cy="28193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Impostati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tutti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i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Noto Sans"/>
              </a:rPr>
              <a:t>Documenti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da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caricare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, per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effetivamete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inviarli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,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bisognerà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cliccare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sul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bottone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"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Noto Sans"/>
              </a:rPr>
              <a:t>Carica</a:t>
            </a:r>
            <a:r>
              <a:rPr lang="en-US" sz="1400" b="1" strike="noStrike" spc="-1" dirty="0">
                <a:solidFill>
                  <a:srgbClr val="000000"/>
                </a:solidFill>
                <a:latin typeface="Noto Sans"/>
              </a:rPr>
              <a:t>/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Noto Sans"/>
              </a:rPr>
              <a:t>Aggiorna</a:t>
            </a:r>
            <a:r>
              <a:rPr lang="en-US" sz="1400" b="1" strike="noStrike" spc="-1" dirty="0">
                <a:solidFill>
                  <a:srgbClr val="000000"/>
                </a:solidFill>
                <a:latin typeface="Noto Sans"/>
              </a:rPr>
              <a:t> files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"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400" b="0" i="1" strike="noStrike" spc="-1" dirty="0">
                <a:solidFill>
                  <a:srgbClr val="000000"/>
                </a:solidFill>
                <a:latin typeface="Noto Sans"/>
              </a:rPr>
              <a:t>Solo </a:t>
            </a:r>
            <a:r>
              <a:rPr lang="en-US" sz="1400" b="0" i="1" strike="noStrike" spc="-1" dirty="0" err="1">
                <a:solidFill>
                  <a:srgbClr val="000000"/>
                </a:solidFill>
                <a:latin typeface="Noto Sans"/>
              </a:rPr>
              <a:t>i</a:t>
            </a:r>
            <a:r>
              <a:rPr lang="en-US" sz="14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i="1" strike="noStrike" spc="-1" dirty="0" err="1">
                <a:solidFill>
                  <a:srgbClr val="000000"/>
                </a:solidFill>
                <a:latin typeface="Noto Sans"/>
              </a:rPr>
              <a:t>nuovi</a:t>
            </a:r>
            <a:r>
              <a:rPr lang="en-US" sz="14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i="1" strike="noStrike" spc="-1" dirty="0" err="1">
                <a:solidFill>
                  <a:srgbClr val="000000"/>
                </a:solidFill>
                <a:latin typeface="Noto Sans"/>
              </a:rPr>
              <a:t>Docuemnti</a:t>
            </a:r>
            <a:r>
              <a:rPr lang="en-US" sz="1400" b="0" i="1" strike="noStrike" spc="-1" dirty="0">
                <a:solidFill>
                  <a:srgbClr val="000000"/>
                </a:solidFill>
                <a:latin typeface="Noto Sans"/>
              </a:rPr>
              <a:t> o </a:t>
            </a:r>
            <a:r>
              <a:rPr lang="en-US" sz="1400" b="0" i="1" strike="noStrike" spc="-1" dirty="0" err="1">
                <a:solidFill>
                  <a:srgbClr val="000000"/>
                </a:solidFill>
                <a:latin typeface="Noto Sans"/>
              </a:rPr>
              <a:t>i</a:t>
            </a:r>
            <a:r>
              <a:rPr lang="en-US" sz="14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i="1" strike="noStrike" spc="-1" dirty="0" err="1">
                <a:solidFill>
                  <a:srgbClr val="000000"/>
                </a:solidFill>
                <a:latin typeface="Noto Sans"/>
              </a:rPr>
              <a:t>Documenti</a:t>
            </a:r>
            <a:r>
              <a:rPr lang="en-US" sz="14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i="1" strike="noStrike" spc="-1" dirty="0" err="1">
                <a:solidFill>
                  <a:srgbClr val="000000"/>
                </a:solidFill>
                <a:latin typeface="Noto Sans"/>
              </a:rPr>
              <a:t>aggiornati</a:t>
            </a:r>
            <a:r>
              <a:rPr lang="en-US" sz="14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i="1" strike="noStrike" spc="-1" dirty="0" err="1">
                <a:solidFill>
                  <a:srgbClr val="000000"/>
                </a:solidFill>
                <a:latin typeface="Noto Sans"/>
              </a:rPr>
              <a:t>verranno</a:t>
            </a:r>
            <a:r>
              <a:rPr lang="en-US" sz="14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i="1" strike="noStrike" spc="-1" dirty="0" err="1">
                <a:solidFill>
                  <a:srgbClr val="000000"/>
                </a:solidFill>
                <a:latin typeface="Noto Sans"/>
              </a:rPr>
              <a:t>inviati</a:t>
            </a:r>
            <a:r>
              <a:rPr sz="1400" dirty="0"/>
              <a:t/>
            </a:r>
            <a:br>
              <a:rPr sz="1400" dirty="0"/>
            </a:br>
            <a:r>
              <a:rPr sz="1400" dirty="0"/>
              <a:t/>
            </a:r>
            <a:br>
              <a:rPr sz="1400" dirty="0"/>
            </a:br>
            <a:r>
              <a:rPr lang="en-US" sz="1400" b="0" i="1" strike="noStrike" spc="-1" dirty="0">
                <a:solidFill>
                  <a:srgbClr val="000000"/>
                </a:solidFill>
                <a:latin typeface="Noto Sans"/>
              </a:rPr>
              <a:t>I </a:t>
            </a:r>
            <a:r>
              <a:rPr lang="en-US" sz="1400" b="0" i="1" strike="noStrike" spc="-1" dirty="0" err="1">
                <a:solidFill>
                  <a:srgbClr val="000000"/>
                </a:solidFill>
                <a:latin typeface="Noto Sans"/>
              </a:rPr>
              <a:t>documenti</a:t>
            </a:r>
            <a:r>
              <a:rPr lang="en-US" sz="1400" b="0" i="1" strike="noStrike" spc="-1" dirty="0">
                <a:solidFill>
                  <a:srgbClr val="000000"/>
                </a:solidFill>
                <a:latin typeface="Noto Sans"/>
              </a:rPr>
              <a:t> da </a:t>
            </a:r>
            <a:r>
              <a:rPr lang="en-US" sz="1400" b="0" i="1" strike="noStrike" spc="-1" dirty="0" err="1">
                <a:solidFill>
                  <a:srgbClr val="000000"/>
                </a:solidFill>
                <a:latin typeface="Noto Sans"/>
              </a:rPr>
              <a:t>caricare</a:t>
            </a:r>
            <a:r>
              <a:rPr lang="en-US" sz="14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i="1" strike="noStrike" spc="-1" dirty="0" err="1">
                <a:solidFill>
                  <a:srgbClr val="000000"/>
                </a:solidFill>
                <a:latin typeface="Noto Sans"/>
              </a:rPr>
              <a:t>sno</a:t>
            </a:r>
            <a:r>
              <a:rPr lang="en-US" sz="14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i="1" strike="noStrike" spc="-1" dirty="0" err="1">
                <a:solidFill>
                  <a:srgbClr val="000000"/>
                </a:solidFill>
                <a:latin typeface="Noto Sans"/>
              </a:rPr>
              <a:t>evidenziati</a:t>
            </a:r>
            <a:r>
              <a:rPr lang="en-US" sz="1400" b="0" i="1" strike="noStrike" spc="-1" dirty="0">
                <a:solidFill>
                  <a:srgbClr val="000000"/>
                </a:solidFill>
                <a:latin typeface="Noto Sans"/>
              </a:rPr>
              <a:t> in </a:t>
            </a:r>
            <a:r>
              <a:rPr lang="en-US" sz="1400" b="1" i="1" strike="noStrike" spc="-1" dirty="0">
                <a:solidFill>
                  <a:srgbClr val="C9211E"/>
                </a:solidFill>
                <a:latin typeface="Noto Sans"/>
              </a:rPr>
              <a:t>rosso</a:t>
            </a:r>
            <a:r>
              <a:rPr lang="en-US" sz="1400" b="0" i="1" strike="noStrike" spc="-1" dirty="0">
                <a:solidFill>
                  <a:srgbClr val="000000"/>
                </a:solidFill>
                <a:latin typeface="Noto Sans"/>
              </a:rPr>
              <a:t>, I </a:t>
            </a:r>
            <a:r>
              <a:rPr lang="en-US" sz="1400" b="0" i="1" strike="noStrike" spc="-1" dirty="0" err="1">
                <a:solidFill>
                  <a:srgbClr val="000000"/>
                </a:solidFill>
                <a:latin typeface="Noto Sans"/>
              </a:rPr>
              <a:t>documenti</a:t>
            </a:r>
            <a:r>
              <a:rPr lang="en-US" sz="14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i="1" strike="noStrike" spc="-1" dirty="0" err="1">
                <a:solidFill>
                  <a:srgbClr val="000000"/>
                </a:solidFill>
                <a:latin typeface="Noto Sans"/>
              </a:rPr>
              <a:t>caricati</a:t>
            </a:r>
            <a:r>
              <a:rPr lang="en-US" sz="1400" b="0" i="1" strike="noStrike" spc="-1" dirty="0">
                <a:solidFill>
                  <a:srgbClr val="000000"/>
                </a:solidFill>
                <a:latin typeface="Noto Sans"/>
              </a:rPr>
              <a:t> in </a:t>
            </a:r>
            <a:r>
              <a:rPr lang="en-US" sz="1400" b="1" i="1" strike="noStrike" spc="-1" dirty="0" err="1">
                <a:solidFill>
                  <a:srgbClr val="00A933"/>
                </a:solidFill>
                <a:latin typeface="Noto Sans"/>
              </a:rPr>
              <a:t>verde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Una volta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che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tutti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i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Noto Sans"/>
              </a:rPr>
              <a:t>Documenti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richiesti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sarranno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stati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caricati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,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si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potrà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passare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alla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fase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successive.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Rettangolo 198"/>
          <p:cNvSpPr/>
          <p:nvPr/>
        </p:nvSpPr>
        <p:spPr>
          <a:xfrm>
            <a:off x="912531" y="1046880"/>
            <a:ext cx="3245760" cy="32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 dirty="0" err="1">
                <a:solidFill>
                  <a:srgbClr val="000000"/>
                </a:solidFill>
                <a:latin typeface="Noto Sans"/>
              </a:rPr>
              <a:t>Caricamento</a:t>
            </a:r>
            <a:r>
              <a:rPr lang="en-US" sz="16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Noto Sans"/>
              </a:rPr>
              <a:t>Documenti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Rettangolo 199"/>
          <p:cNvSpPr/>
          <p:nvPr/>
        </p:nvSpPr>
        <p:spPr>
          <a:xfrm>
            <a:off x="912531" y="0"/>
            <a:ext cx="2190044" cy="129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7200" b="1" strike="noStrike" spc="-1" dirty="0">
                <a:solidFill>
                  <a:srgbClr val="0073B0"/>
                </a:solidFill>
                <a:latin typeface="Noto Sans Mono"/>
              </a:rPr>
              <a:t>3.2</a:t>
            </a:r>
            <a:endParaRPr lang="en-US" sz="7200" b="0" strike="noStrike" spc="-1" dirty="0">
              <a:solidFill>
                <a:srgbClr val="0073B0"/>
              </a:solidFill>
              <a:latin typeface="Arial"/>
            </a:endParaRPr>
          </a:p>
        </p:txBody>
      </p:sp>
      <p:pic>
        <p:nvPicPr>
          <p:cNvPr id="201" name="Immagine 200"/>
          <p:cNvPicPr/>
          <p:nvPr/>
        </p:nvPicPr>
        <p:blipFill>
          <a:blip r:embed="rId2" cstate="print"/>
          <a:stretch/>
        </p:blipFill>
        <p:spPr>
          <a:xfrm>
            <a:off x="5791260" y="725040"/>
            <a:ext cx="3376834" cy="351484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ttangolo 201"/>
          <p:cNvSpPr/>
          <p:nvPr/>
        </p:nvSpPr>
        <p:spPr>
          <a:xfrm>
            <a:off x="662939" y="1481093"/>
            <a:ext cx="4861561" cy="28803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Caricati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tutti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i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documenti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un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bottone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che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richiede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di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confermare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la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richiesta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di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partecipazione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apparirà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nella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pagina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Per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attivare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la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richiesta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di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partecipazione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,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l'Utente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dovrà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cliccare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sul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bottone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400" b="1" strike="noStrike" spc="-1" dirty="0">
                <a:solidFill>
                  <a:srgbClr val="000000"/>
                </a:solidFill>
                <a:latin typeface="Noto Sans"/>
              </a:rPr>
              <a:t>Una mail di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Noto Sans"/>
              </a:rPr>
              <a:t>notifica</a:t>
            </a:r>
            <a:r>
              <a:rPr lang="en-US" sz="14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Noto Sans"/>
              </a:rPr>
              <a:t>verrà</a:t>
            </a:r>
            <a:r>
              <a:rPr lang="en-US" sz="14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Noto Sans"/>
              </a:rPr>
              <a:t>inviata</a:t>
            </a:r>
            <a:r>
              <a:rPr lang="en-US" sz="14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Noto Sans"/>
              </a:rPr>
              <a:t>all'Utente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La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documentazione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relativa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alla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pratica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verrà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inoltrata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ad un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responsabile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che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si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occuperà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di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portare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avanti la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pratica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Rettangolo 202"/>
          <p:cNvSpPr/>
          <p:nvPr/>
        </p:nvSpPr>
        <p:spPr>
          <a:xfrm>
            <a:off x="662939" y="1047268"/>
            <a:ext cx="3245760" cy="32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 dirty="0" err="1">
                <a:solidFill>
                  <a:srgbClr val="000000"/>
                </a:solidFill>
                <a:latin typeface="Noto Sans"/>
              </a:rPr>
              <a:t>Conferma</a:t>
            </a:r>
            <a:r>
              <a:rPr lang="en-US" sz="16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Noto Sans"/>
              </a:rPr>
              <a:t>Richiesta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Rettangolo 203"/>
          <p:cNvSpPr/>
          <p:nvPr/>
        </p:nvSpPr>
        <p:spPr>
          <a:xfrm>
            <a:off x="662939" y="-254044"/>
            <a:ext cx="1348740" cy="14636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600" b="1" strike="noStrike" spc="-1" dirty="0">
                <a:solidFill>
                  <a:srgbClr val="0073B0"/>
                </a:solidFill>
                <a:latin typeface="Noto Sans Mono"/>
              </a:rPr>
              <a:t>4</a:t>
            </a:r>
            <a:endParaRPr lang="en-US" sz="9600" b="0" strike="noStrike" spc="-1" dirty="0">
              <a:solidFill>
                <a:srgbClr val="0073B0"/>
              </a:solidFill>
              <a:latin typeface="Arial"/>
            </a:endParaRPr>
          </a:p>
        </p:txBody>
      </p:sp>
      <p:pic>
        <p:nvPicPr>
          <p:cNvPr id="205" name="Immagine 204"/>
          <p:cNvPicPr/>
          <p:nvPr/>
        </p:nvPicPr>
        <p:blipFill>
          <a:blip r:embed="rId2" cstate="print"/>
          <a:stretch/>
        </p:blipFill>
        <p:spPr>
          <a:xfrm>
            <a:off x="5799572" y="1047268"/>
            <a:ext cx="3192780" cy="331412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ttangolo 156"/>
          <p:cNvSpPr/>
          <p:nvPr/>
        </p:nvSpPr>
        <p:spPr>
          <a:xfrm>
            <a:off x="822960" y="508510"/>
            <a:ext cx="9097920" cy="68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u="wavyHeavy" strike="noStrike" spc="-1" dirty="0" err="1">
                <a:solidFill>
                  <a:srgbClr val="0073B0"/>
                </a:solidFill>
                <a:uFillTx/>
                <a:latin typeface="Noto Sans"/>
              </a:rPr>
              <a:t>Richiesta</a:t>
            </a:r>
            <a:r>
              <a:rPr lang="en-US" sz="4000" b="1" u="wavyHeavy" strike="noStrike" spc="-1" dirty="0">
                <a:solidFill>
                  <a:srgbClr val="0073B0"/>
                </a:solidFill>
                <a:uFillTx/>
                <a:latin typeface="Noto Sans"/>
              </a:rPr>
              <a:t> </a:t>
            </a:r>
            <a:r>
              <a:rPr lang="en-US" sz="3600" b="1" u="wavyHeavy" strike="noStrike" spc="-1" dirty="0" err="1">
                <a:solidFill>
                  <a:srgbClr val="0073B0"/>
                </a:solidFill>
                <a:uFillTx/>
                <a:latin typeface="Noto Sans"/>
              </a:rPr>
              <a:t>partecipazione</a:t>
            </a:r>
            <a:r>
              <a:rPr lang="en-US" sz="4000" b="1" u="wavyHeavy" strike="noStrike" spc="-1" dirty="0">
                <a:solidFill>
                  <a:srgbClr val="0073B0"/>
                </a:solidFill>
                <a:uFillTx/>
                <a:latin typeface="Noto Sans"/>
              </a:rPr>
              <a:t> </a:t>
            </a:r>
            <a:r>
              <a:rPr lang="en-US" sz="4000" b="1" u="wavyHeavy" strike="noStrike" spc="-1" dirty="0" err="1">
                <a:solidFill>
                  <a:srgbClr val="0073B0"/>
                </a:solidFill>
                <a:uFillTx/>
                <a:latin typeface="Noto Sans"/>
              </a:rPr>
              <a:t>bandi</a:t>
            </a:r>
            <a:endParaRPr lang="en-US" sz="4000" b="0" strike="noStrike" spc="-1" dirty="0">
              <a:solidFill>
                <a:srgbClr val="0073B0"/>
              </a:solidFill>
              <a:latin typeface="Arial"/>
            </a:endParaRPr>
          </a:p>
        </p:txBody>
      </p:sp>
      <p:sp>
        <p:nvSpPr>
          <p:cNvPr id="158" name="Rettangolo 157"/>
          <p:cNvSpPr/>
          <p:nvPr/>
        </p:nvSpPr>
        <p:spPr>
          <a:xfrm>
            <a:off x="822960" y="1290420"/>
            <a:ext cx="1828440" cy="40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73B0"/>
                </a:solidFill>
                <a:latin typeface="Noto Sans"/>
              </a:rPr>
              <a:t>Le 4 </a:t>
            </a:r>
            <a:r>
              <a:rPr lang="en-US" sz="1800" b="1" strike="noStrike" spc="-1" dirty="0" err="1">
                <a:solidFill>
                  <a:srgbClr val="0073B0"/>
                </a:solidFill>
                <a:latin typeface="Noto Sans"/>
              </a:rPr>
              <a:t>fasi</a:t>
            </a:r>
            <a:endParaRPr lang="en-US" sz="1800" b="0" strike="noStrike" spc="-1" dirty="0">
              <a:solidFill>
                <a:srgbClr val="0073B0"/>
              </a:solidFill>
              <a:latin typeface="Arial"/>
            </a:endParaRPr>
          </a:p>
        </p:txBody>
      </p:sp>
      <p:sp>
        <p:nvSpPr>
          <p:cNvPr id="159" name="Rettangolo 158"/>
          <p:cNvSpPr/>
          <p:nvPr/>
        </p:nvSpPr>
        <p:spPr>
          <a:xfrm>
            <a:off x="1097280" y="1902420"/>
            <a:ext cx="7589160" cy="102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Perchè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un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Utente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possa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inoltrare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una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richiesta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di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partecipazione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ad un </a:t>
            </a:r>
            <a:r>
              <a:rPr lang="en-US" sz="1600" b="1" strike="noStrike" spc="-1" dirty="0">
                <a:solidFill>
                  <a:srgbClr val="000000"/>
                </a:solidFill>
                <a:latin typeface="Noto Sans"/>
              </a:rPr>
              <a:t>Bando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occorre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che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completi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le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seguenti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4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fasi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: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Rettangolo 159"/>
          <p:cNvSpPr/>
          <p:nvPr/>
        </p:nvSpPr>
        <p:spPr>
          <a:xfrm>
            <a:off x="914400" y="1852020"/>
            <a:ext cx="91080" cy="1645560"/>
          </a:xfrm>
          <a:prstGeom prst="rect">
            <a:avLst/>
          </a:prstGeom>
          <a:solidFill>
            <a:srgbClr val="CED4DA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Rettangolo 160"/>
          <p:cNvSpPr/>
          <p:nvPr/>
        </p:nvSpPr>
        <p:spPr>
          <a:xfrm>
            <a:off x="1097280" y="2913300"/>
            <a:ext cx="7589160" cy="135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StarSymbol"/>
              <a:buAutoNum type="arabicParenR"/>
            </a:pPr>
            <a:r>
              <a:rPr lang="en-US" sz="1600" b="1" strike="noStrike" spc="-1">
                <a:solidFill>
                  <a:srgbClr val="000000"/>
                </a:solidFill>
                <a:latin typeface="Noto Sans"/>
              </a:rPr>
              <a:t> Registrazione / Login nel sito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StarSymbol"/>
              <a:buAutoNum type="arabicParenR"/>
            </a:pPr>
            <a:r>
              <a:rPr lang="en-US" sz="1600" b="1" strike="noStrike" spc="-1">
                <a:solidFill>
                  <a:srgbClr val="000000"/>
                </a:solidFill>
                <a:latin typeface="Noto Sans"/>
              </a:rPr>
              <a:t> Inoltro richiesta di partecipazione ad un bando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StarSymbol"/>
              <a:buAutoNum type="arabicParenR"/>
            </a:pPr>
            <a:r>
              <a:rPr lang="en-US" sz="1600" b="1" strike="noStrike" spc="-1">
                <a:solidFill>
                  <a:srgbClr val="000000"/>
                </a:solidFill>
                <a:latin typeface="Noto Sans"/>
              </a:rPr>
              <a:t> Caricamento Documenti Richiesti dal bando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StarSymbol"/>
              <a:buAutoNum type="arabicParenR"/>
            </a:pPr>
            <a:r>
              <a:rPr lang="en-US" sz="1600" b="1" strike="noStrike" spc="-1">
                <a:solidFill>
                  <a:srgbClr val="000000"/>
                </a:solidFill>
                <a:latin typeface="Noto Sans"/>
              </a:rPr>
              <a:t> Conferma Richiesta di partecipazione al bando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ttangolo 161"/>
          <p:cNvSpPr/>
          <p:nvPr/>
        </p:nvSpPr>
        <p:spPr>
          <a:xfrm>
            <a:off x="1489212" y="1346454"/>
            <a:ext cx="3467944" cy="34407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400" b="1" strike="noStrike" spc="-1" dirty="0">
                <a:solidFill>
                  <a:srgbClr val="000000"/>
                </a:solidFill>
                <a:latin typeface="Noto Sans"/>
              </a:rPr>
              <a:t>La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Noto Sans"/>
              </a:rPr>
              <a:t>visualizzazione</a:t>
            </a:r>
            <a:r>
              <a:rPr lang="en-US" sz="14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Noto Sans"/>
              </a:rPr>
              <a:t>dei</a:t>
            </a:r>
            <a:r>
              <a:rPr lang="en-US" sz="14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Noto Sans"/>
              </a:rPr>
              <a:t>bandi</a:t>
            </a:r>
            <a:r>
              <a:rPr lang="en-US" sz="1400" b="1" strike="noStrike" spc="-1" dirty="0">
                <a:solidFill>
                  <a:srgbClr val="000000"/>
                </a:solidFill>
                <a:latin typeface="Noto Sans"/>
              </a:rPr>
              <a:t> è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Noto Sans"/>
              </a:rPr>
              <a:t>riservata</a:t>
            </a:r>
            <a:r>
              <a:rPr lang="en-US" sz="14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Noto Sans"/>
              </a:rPr>
              <a:t>agli</a:t>
            </a:r>
            <a:r>
              <a:rPr lang="en-US" sz="14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Noto Sans"/>
              </a:rPr>
              <a:t>Utenti</a:t>
            </a:r>
            <a:r>
              <a:rPr lang="en-US" sz="14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Noto Sans"/>
              </a:rPr>
              <a:t>registrati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Di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conseguenza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per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poter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inoltrare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una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richiesta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di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partecipazione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ad un bando è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neccessario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essere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utenti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registrati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,</a:t>
            </a:r>
            <a:r>
              <a:rPr sz="1400" dirty="0"/>
              <a:t/>
            </a:r>
            <a:br>
              <a:rPr sz="1400" dirty="0"/>
            </a:b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in modo da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poter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fare il login per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accedere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alla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lista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dei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bandi</a:t>
            </a:r>
            <a:r>
              <a:rPr sz="1400" dirty="0"/>
              <a:t/>
            </a:r>
            <a:br>
              <a:rPr sz="1400" dirty="0"/>
            </a:b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Nel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caso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si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tratti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di un nuovo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Utente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,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sarà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neccessario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fare la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Noto Sans"/>
              </a:rPr>
              <a:t>registrazione</a:t>
            </a:r>
            <a:r>
              <a:rPr lang="en-US" sz="1400" b="0" strike="noStrike" spc="-1" dirty="0">
                <a:solidFill>
                  <a:srgbClr val="000000"/>
                </a:solidFill>
                <a:latin typeface="Noto Sans"/>
              </a:rPr>
              <a:t> al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Noto Sans"/>
              </a:rPr>
              <a:t>sito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Rettangolo 162"/>
          <p:cNvSpPr/>
          <p:nvPr/>
        </p:nvSpPr>
        <p:spPr>
          <a:xfrm>
            <a:off x="1489212" y="883380"/>
            <a:ext cx="3245760" cy="32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 dirty="0" err="1">
                <a:solidFill>
                  <a:srgbClr val="000000"/>
                </a:solidFill>
                <a:latin typeface="Noto Sans"/>
              </a:rPr>
              <a:t>Registrazione</a:t>
            </a:r>
            <a:r>
              <a:rPr lang="en-US" sz="1600" b="1" strike="noStrike" spc="-1" dirty="0">
                <a:solidFill>
                  <a:srgbClr val="000000"/>
                </a:solidFill>
                <a:latin typeface="Noto Sans"/>
              </a:rPr>
              <a:t> / Login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Rettangolo 163"/>
          <p:cNvSpPr/>
          <p:nvPr/>
        </p:nvSpPr>
        <p:spPr>
          <a:xfrm>
            <a:off x="208208" y="625079"/>
            <a:ext cx="959760" cy="14427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7200" b="1" strike="noStrike" spc="-1" dirty="0">
                <a:solidFill>
                  <a:srgbClr val="0073B0"/>
                </a:solidFill>
                <a:latin typeface="Noto Sans Mono"/>
              </a:rPr>
              <a:t>1</a:t>
            </a:r>
            <a:endParaRPr lang="en-US" sz="7200" b="0" strike="noStrike" spc="-1" dirty="0">
              <a:solidFill>
                <a:srgbClr val="0073B0"/>
              </a:solidFill>
              <a:latin typeface="Arial"/>
            </a:endParaRPr>
          </a:p>
        </p:txBody>
      </p:sp>
      <p:pic>
        <p:nvPicPr>
          <p:cNvPr id="165" name="Immagine 164"/>
          <p:cNvPicPr/>
          <p:nvPr/>
        </p:nvPicPr>
        <p:blipFill>
          <a:blip r:embed="rId2" cstate="print"/>
          <a:stretch/>
        </p:blipFill>
        <p:spPr>
          <a:xfrm>
            <a:off x="4957156" y="1208100"/>
            <a:ext cx="4045585" cy="3112789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ttangolo 165"/>
          <p:cNvSpPr/>
          <p:nvPr/>
        </p:nvSpPr>
        <p:spPr>
          <a:xfrm>
            <a:off x="2343192" y="1478340"/>
            <a:ext cx="3382920" cy="90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100" b="1" strike="noStrike" spc="-1" dirty="0" err="1">
                <a:solidFill>
                  <a:srgbClr val="000000"/>
                </a:solidFill>
                <a:latin typeface="Noto Sans"/>
              </a:rPr>
              <a:t>Registazione</a:t>
            </a:r>
            <a:r>
              <a:rPr lang="en-US" sz="1100" b="1" strike="noStrike" spc="-1" dirty="0">
                <a:solidFill>
                  <a:srgbClr val="000000"/>
                </a:solidFill>
                <a:latin typeface="Noto Sans"/>
              </a:rPr>
              <a:t> al </a:t>
            </a:r>
            <a:r>
              <a:rPr lang="en-US" sz="1100" b="1" strike="noStrike" spc="-1" dirty="0" err="1">
                <a:solidFill>
                  <a:srgbClr val="000000"/>
                </a:solidFill>
                <a:latin typeface="Noto Sans"/>
              </a:rPr>
              <a:t>sito</a:t>
            </a:r>
            <a:endParaRPr lang="en-US" sz="11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100" b="0" strike="noStrike" spc="-1" dirty="0">
                <a:solidFill>
                  <a:srgbClr val="000000"/>
                </a:solidFill>
                <a:latin typeface="Noto Sans"/>
              </a:rPr>
              <a:t>La form di </a:t>
            </a:r>
            <a:r>
              <a:rPr lang="en-US" sz="1100" b="0" strike="noStrike" spc="-1" dirty="0" err="1">
                <a:solidFill>
                  <a:srgbClr val="000000"/>
                </a:solidFill>
                <a:latin typeface="Noto Sans"/>
              </a:rPr>
              <a:t>registrazione</a:t>
            </a:r>
            <a:r>
              <a:rPr lang="en-US" sz="1100" b="0" strike="noStrike" spc="-1" dirty="0">
                <a:solidFill>
                  <a:srgbClr val="000000"/>
                </a:solidFill>
                <a:latin typeface="Noto Sans"/>
              </a:rPr>
              <a:t>, </a:t>
            </a:r>
            <a:r>
              <a:rPr lang="en-US" sz="1100" b="0" strike="noStrike" spc="-1" dirty="0" err="1">
                <a:solidFill>
                  <a:srgbClr val="000000"/>
                </a:solidFill>
                <a:latin typeface="Noto Sans"/>
              </a:rPr>
              <a:t>accessibile</a:t>
            </a:r>
            <a:r>
              <a:rPr lang="en-US" sz="11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100" b="0" strike="noStrike" spc="-1" dirty="0" err="1">
                <a:solidFill>
                  <a:srgbClr val="000000"/>
                </a:solidFill>
                <a:latin typeface="Noto Sans"/>
              </a:rPr>
              <a:t>dalla</a:t>
            </a:r>
            <a:r>
              <a:rPr lang="en-US" sz="1100" b="0" strike="noStrike" spc="-1" dirty="0">
                <a:solidFill>
                  <a:srgbClr val="000000"/>
                </a:solidFill>
                <a:latin typeface="Noto Sans"/>
              </a:rPr>
              <a:t> home page del </a:t>
            </a:r>
            <a:r>
              <a:rPr lang="en-US" sz="1100" b="0" strike="noStrike" spc="-1" dirty="0" err="1">
                <a:solidFill>
                  <a:srgbClr val="000000"/>
                </a:solidFill>
                <a:latin typeface="Noto Sans"/>
              </a:rPr>
              <a:t>sito</a:t>
            </a:r>
            <a:r>
              <a:rPr lang="en-US" sz="1100" b="0" strike="noStrike" spc="-1" dirty="0">
                <a:solidFill>
                  <a:srgbClr val="000000"/>
                </a:solidFill>
                <a:latin typeface="Noto Sans"/>
              </a:rPr>
              <a:t>, è </a:t>
            </a:r>
            <a:r>
              <a:rPr lang="en-US" sz="1100" b="0" strike="noStrike" spc="-1" dirty="0" err="1">
                <a:solidFill>
                  <a:srgbClr val="000000"/>
                </a:solidFill>
                <a:latin typeface="Noto Sans"/>
              </a:rPr>
              <a:t>sudduvisa</a:t>
            </a:r>
            <a:r>
              <a:rPr lang="en-US" sz="1100" b="0" strike="noStrike" spc="-1" dirty="0">
                <a:solidFill>
                  <a:srgbClr val="000000"/>
                </a:solidFill>
                <a:latin typeface="Noto Sans"/>
              </a:rPr>
              <a:t> in </a:t>
            </a:r>
            <a:r>
              <a:rPr lang="en-US" sz="1100" b="0" strike="noStrike" spc="-1" dirty="0" err="1">
                <a:solidFill>
                  <a:srgbClr val="000000"/>
                </a:solidFill>
                <a:latin typeface="Noto Sans"/>
              </a:rPr>
              <a:t>tre</a:t>
            </a:r>
            <a:r>
              <a:rPr lang="en-US" sz="11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100" b="0" strike="noStrike" spc="-1" dirty="0" err="1">
                <a:solidFill>
                  <a:srgbClr val="000000"/>
                </a:solidFill>
                <a:latin typeface="Noto Sans"/>
              </a:rPr>
              <a:t>sezioni</a:t>
            </a:r>
            <a:r>
              <a:rPr lang="en-US" sz="1100" b="0" strike="noStrike" spc="-1" dirty="0">
                <a:solidFill>
                  <a:srgbClr val="000000"/>
                </a:solidFill>
                <a:latin typeface="Noto Sans"/>
              </a:rPr>
              <a:t>:</a:t>
            </a:r>
            <a:endParaRPr lang="en-US" sz="1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Rettangolo 166"/>
          <p:cNvSpPr/>
          <p:nvPr/>
        </p:nvSpPr>
        <p:spPr>
          <a:xfrm>
            <a:off x="2343192" y="962760"/>
            <a:ext cx="3245760" cy="32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 dirty="0" err="1">
                <a:solidFill>
                  <a:srgbClr val="000000"/>
                </a:solidFill>
                <a:latin typeface="Noto Sans"/>
              </a:rPr>
              <a:t>Registrazione</a:t>
            </a:r>
            <a:r>
              <a:rPr lang="en-US" sz="1600" b="1" strike="noStrike" spc="-1" dirty="0">
                <a:solidFill>
                  <a:srgbClr val="000000"/>
                </a:solidFill>
                <a:latin typeface="Noto Sans"/>
              </a:rPr>
              <a:t> / Login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Rettangolo 167"/>
          <p:cNvSpPr/>
          <p:nvPr/>
        </p:nvSpPr>
        <p:spPr>
          <a:xfrm>
            <a:off x="-1500960" y="735480"/>
            <a:ext cx="3428640" cy="174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7200" b="1" strike="noStrike" spc="-1" dirty="0">
                <a:solidFill>
                  <a:srgbClr val="0073B0"/>
                </a:solidFill>
                <a:latin typeface="Noto Sans Mono"/>
              </a:rPr>
              <a:t>1.1</a:t>
            </a:r>
            <a:endParaRPr lang="en-US" sz="7200" b="0" strike="noStrike" spc="-1" dirty="0">
              <a:solidFill>
                <a:srgbClr val="0073B0"/>
              </a:solidFill>
              <a:latin typeface="Arial"/>
            </a:endParaRPr>
          </a:p>
        </p:txBody>
      </p:sp>
      <p:sp>
        <p:nvSpPr>
          <p:cNvPr id="169" name="Rettangolo 168"/>
          <p:cNvSpPr/>
          <p:nvPr/>
        </p:nvSpPr>
        <p:spPr>
          <a:xfrm>
            <a:off x="2343192" y="2574600"/>
            <a:ext cx="3382920" cy="102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1" strike="noStrike" spc="-1" dirty="0">
                <a:solidFill>
                  <a:srgbClr val="000000"/>
                </a:solidFill>
                <a:latin typeface="Arial"/>
              </a:rPr>
              <a:t>Account</a:t>
            </a:r>
            <a:endParaRPr lang="en-US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1" strike="noStrike" spc="-1" dirty="0">
                <a:solidFill>
                  <a:srgbClr val="000000"/>
                </a:solidFill>
                <a:latin typeface="Arial"/>
              </a:rPr>
              <a:t>Dati </a:t>
            </a:r>
            <a:r>
              <a:rPr lang="en-US" sz="1500" b="1" strike="noStrike" spc="-1" dirty="0" err="1">
                <a:solidFill>
                  <a:srgbClr val="000000"/>
                </a:solidFill>
                <a:latin typeface="Arial"/>
              </a:rPr>
              <a:t>Profilo</a:t>
            </a:r>
            <a:endParaRPr lang="en-US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1" strike="noStrike" spc="-1" dirty="0">
                <a:solidFill>
                  <a:srgbClr val="000000"/>
                </a:solidFill>
                <a:latin typeface="Arial"/>
              </a:rPr>
              <a:t>Dati </a:t>
            </a:r>
            <a:r>
              <a:rPr lang="en-US" sz="1500" b="1" strike="noStrike" spc="-1" dirty="0" err="1">
                <a:solidFill>
                  <a:srgbClr val="000000"/>
                </a:solidFill>
                <a:latin typeface="Arial"/>
              </a:rPr>
              <a:t>Azienda</a:t>
            </a:r>
            <a:endParaRPr lang="en-US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ttangolo 169"/>
          <p:cNvSpPr/>
          <p:nvPr/>
        </p:nvSpPr>
        <p:spPr>
          <a:xfrm>
            <a:off x="1903254" y="1752938"/>
            <a:ext cx="3346925" cy="26666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600" b="1" strike="noStrike" spc="-1" dirty="0" err="1">
                <a:solidFill>
                  <a:srgbClr val="000000"/>
                </a:solidFill>
                <a:latin typeface="Noto Sans"/>
              </a:rPr>
              <a:t>Registrazione</a:t>
            </a:r>
            <a:r>
              <a:rPr lang="en-US" sz="1600" b="1" strike="noStrike" spc="-1" dirty="0">
                <a:solidFill>
                  <a:srgbClr val="000000"/>
                </a:solidFill>
                <a:latin typeface="Noto Sans"/>
              </a:rPr>
              <a:t> - Account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Dati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identificativi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dell’Utente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Questi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sono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i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necessari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per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accedere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al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sito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Rettangolo 170"/>
          <p:cNvSpPr/>
          <p:nvPr/>
        </p:nvSpPr>
        <p:spPr>
          <a:xfrm>
            <a:off x="1903254" y="1325619"/>
            <a:ext cx="3245760" cy="32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 dirty="0" err="1">
                <a:solidFill>
                  <a:srgbClr val="000000"/>
                </a:solidFill>
                <a:latin typeface="Noto Sans"/>
              </a:rPr>
              <a:t>Registrazione</a:t>
            </a:r>
            <a:r>
              <a:rPr lang="en-US" sz="1600" b="1" strike="noStrike" spc="-1" dirty="0">
                <a:solidFill>
                  <a:srgbClr val="000000"/>
                </a:solidFill>
                <a:latin typeface="Noto Sans"/>
              </a:rPr>
              <a:t> / Login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Rettangolo 171"/>
          <p:cNvSpPr/>
          <p:nvPr/>
        </p:nvSpPr>
        <p:spPr>
          <a:xfrm>
            <a:off x="-898649" y="1089752"/>
            <a:ext cx="2663869" cy="13263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7200" b="1" strike="noStrike" spc="-1" dirty="0">
                <a:solidFill>
                  <a:srgbClr val="0073B0"/>
                </a:solidFill>
                <a:latin typeface="Noto Sans Mono"/>
              </a:rPr>
              <a:t>1.2</a:t>
            </a:r>
            <a:endParaRPr lang="en-US" sz="7200" b="0" strike="noStrike" spc="-1" dirty="0">
              <a:solidFill>
                <a:srgbClr val="0073B0"/>
              </a:solidFill>
              <a:latin typeface="Arial"/>
            </a:endParaRPr>
          </a:p>
        </p:txBody>
      </p:sp>
      <p:pic>
        <p:nvPicPr>
          <p:cNvPr id="173" name="Immagine 172"/>
          <p:cNvPicPr/>
          <p:nvPr/>
        </p:nvPicPr>
        <p:blipFill>
          <a:blip r:embed="rId2" cstate="print"/>
          <a:stretch/>
        </p:blipFill>
        <p:spPr>
          <a:xfrm>
            <a:off x="5040312" y="654081"/>
            <a:ext cx="3940233" cy="369085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ttangolo 173"/>
          <p:cNvSpPr/>
          <p:nvPr/>
        </p:nvSpPr>
        <p:spPr>
          <a:xfrm>
            <a:off x="1569180" y="1268175"/>
            <a:ext cx="3810360" cy="39228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600" b="1" strike="noStrike" spc="-1" dirty="0" err="1">
                <a:solidFill>
                  <a:srgbClr val="000000"/>
                </a:solidFill>
                <a:latin typeface="Noto Sans"/>
              </a:rPr>
              <a:t>Registazione</a:t>
            </a:r>
            <a:r>
              <a:rPr lang="en-US" sz="1600" b="1" strike="noStrike" spc="-1" dirty="0">
                <a:solidFill>
                  <a:srgbClr val="000000"/>
                </a:solidFill>
                <a:latin typeface="Noto Sans"/>
              </a:rPr>
              <a:t> - Dati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Noto Sans"/>
              </a:rPr>
              <a:t>Profilo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Dati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relativi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al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profilo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dell'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Utente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quali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Nome,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Cognome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Luogo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di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nascita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...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Questi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dati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sono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utilizzati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dall'applicativo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per pre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compilare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, dove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possibile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i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Documenti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richiesti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per la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partecipazione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ai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bandi</a:t>
            </a:r>
            <a:r>
              <a:rPr lang="en-US" sz="1600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spc="-1" dirty="0">
                <a:solidFill>
                  <a:srgbClr val="000000"/>
                </a:solidFill>
                <a:latin typeface="Noto Sans"/>
              </a:rPr>
              <a:t>i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n modo da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ridurre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la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quantità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di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dati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da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inserire</a:t>
            </a:r>
            <a:r>
              <a:rPr lang="en-US" sz="16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Noto Sans"/>
              </a:rPr>
              <a:t>manualmente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Rettangolo 174"/>
          <p:cNvSpPr/>
          <p:nvPr/>
        </p:nvSpPr>
        <p:spPr>
          <a:xfrm>
            <a:off x="1569180" y="791100"/>
            <a:ext cx="3245760" cy="32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 dirty="0" err="1">
                <a:solidFill>
                  <a:srgbClr val="000000"/>
                </a:solidFill>
                <a:latin typeface="Noto Sans"/>
              </a:rPr>
              <a:t>Registrazione</a:t>
            </a:r>
            <a:r>
              <a:rPr lang="en-US" sz="1600" b="1" strike="noStrike" spc="-1" dirty="0">
                <a:solidFill>
                  <a:srgbClr val="000000"/>
                </a:solidFill>
                <a:latin typeface="Noto Sans"/>
              </a:rPr>
              <a:t> / Login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Rettangolo 175"/>
          <p:cNvSpPr/>
          <p:nvPr/>
        </p:nvSpPr>
        <p:spPr>
          <a:xfrm>
            <a:off x="-2011770" y="560835"/>
            <a:ext cx="3428640" cy="174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7200" b="1" strike="noStrike" spc="-1" dirty="0">
                <a:solidFill>
                  <a:srgbClr val="0073B0"/>
                </a:solidFill>
                <a:latin typeface="Noto Sans Mono"/>
              </a:rPr>
              <a:t>1.3</a:t>
            </a:r>
            <a:endParaRPr lang="en-US" sz="7200" b="0" strike="noStrike" spc="-1" dirty="0">
              <a:solidFill>
                <a:srgbClr val="0073B0"/>
              </a:solidFill>
              <a:latin typeface="Arial"/>
            </a:endParaRPr>
          </a:p>
        </p:txBody>
      </p:sp>
      <p:pic>
        <p:nvPicPr>
          <p:cNvPr id="177" name="Immagine 176"/>
          <p:cNvPicPr/>
          <p:nvPr/>
        </p:nvPicPr>
        <p:blipFill>
          <a:blip r:embed="rId2" cstate="print"/>
          <a:stretch/>
        </p:blipFill>
        <p:spPr>
          <a:xfrm>
            <a:off x="5684160" y="342900"/>
            <a:ext cx="2275836" cy="414900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ttangolo 177"/>
          <p:cNvSpPr/>
          <p:nvPr/>
        </p:nvSpPr>
        <p:spPr>
          <a:xfrm>
            <a:off x="1303020" y="906840"/>
            <a:ext cx="3646488" cy="42841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Registazione</a:t>
            </a:r>
            <a:r>
              <a:rPr lang="en-US" sz="1200" b="1" strike="noStrike" spc="-1" dirty="0">
                <a:solidFill>
                  <a:srgbClr val="000000"/>
                </a:solidFill>
                <a:latin typeface="Noto Sans"/>
              </a:rPr>
              <a:t> - Dati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Azienda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Questa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sezione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è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relativa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ai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dati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dell'Azienda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.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Qui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l'Utente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dovrà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indicare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la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tipologia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dell'Azienda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: se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si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tratta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di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un'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azienda</a:t>
            </a:r>
            <a:r>
              <a:rPr lang="en-US" sz="12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esistente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o di un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azienda</a:t>
            </a:r>
            <a:r>
              <a:rPr lang="en-US" sz="1200" b="1" strike="noStrike" spc="-1" dirty="0">
                <a:solidFill>
                  <a:srgbClr val="000000"/>
                </a:solidFill>
                <a:latin typeface="Noto Sans"/>
              </a:rPr>
              <a:t> da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Noto Sans"/>
              </a:rPr>
              <a:t>avviare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Verranno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richiesti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dati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specifici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in base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alla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scelta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fatta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dall'Utente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.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Come per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i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dati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relativi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del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Profilo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Utente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,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questi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dati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sono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utilizzati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dall'applicativo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per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precompilare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i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documenti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richiesti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per la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partecipazione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ai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bandi</a:t>
            </a:r>
            <a:r>
              <a:rPr lang="en-US" sz="1200" b="0" strike="noStrike" spc="-1" dirty="0">
                <a:solidFill>
                  <a:srgbClr val="000000"/>
                </a:solidFill>
                <a:latin typeface="Noto Sans"/>
              </a:rPr>
              <a:t> dove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Noto Sans"/>
              </a:rPr>
              <a:t>possibile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Rettangolo 178"/>
          <p:cNvSpPr/>
          <p:nvPr/>
        </p:nvSpPr>
        <p:spPr>
          <a:xfrm>
            <a:off x="1303020" y="479520"/>
            <a:ext cx="3245760" cy="32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 dirty="0" err="1">
                <a:solidFill>
                  <a:srgbClr val="000000"/>
                </a:solidFill>
                <a:latin typeface="Noto Sans"/>
              </a:rPr>
              <a:t>Registrazione</a:t>
            </a:r>
            <a:r>
              <a:rPr lang="en-US" sz="1600" b="1" strike="noStrike" spc="-1" dirty="0">
                <a:solidFill>
                  <a:srgbClr val="000000"/>
                </a:solidFill>
                <a:latin typeface="Noto Sans"/>
              </a:rPr>
              <a:t> / Login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Rettangolo 179"/>
          <p:cNvSpPr/>
          <p:nvPr/>
        </p:nvSpPr>
        <p:spPr>
          <a:xfrm>
            <a:off x="-781396" y="214560"/>
            <a:ext cx="2198356" cy="13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7200" b="1" strike="noStrike" spc="-1" dirty="0">
                <a:solidFill>
                  <a:srgbClr val="0073B0"/>
                </a:solidFill>
                <a:latin typeface="Noto Sans Mono"/>
              </a:rPr>
              <a:t>1.4</a:t>
            </a:r>
            <a:endParaRPr lang="en-US" sz="7200" b="0" strike="noStrike" spc="-1" dirty="0">
              <a:solidFill>
                <a:srgbClr val="0073B0"/>
              </a:solidFill>
              <a:latin typeface="Arial"/>
            </a:endParaRPr>
          </a:p>
        </p:txBody>
      </p:sp>
      <p:pic>
        <p:nvPicPr>
          <p:cNvPr id="181" name="Immagine 180"/>
          <p:cNvPicPr/>
          <p:nvPr/>
        </p:nvPicPr>
        <p:blipFill>
          <a:blip r:embed="rId2" cstate="print"/>
          <a:stretch/>
        </p:blipFill>
        <p:spPr>
          <a:xfrm>
            <a:off x="5040312" y="1876048"/>
            <a:ext cx="4286569" cy="1918454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ttangolo 181"/>
          <p:cNvSpPr/>
          <p:nvPr/>
        </p:nvSpPr>
        <p:spPr>
          <a:xfrm>
            <a:off x="1623753" y="1828440"/>
            <a:ext cx="3823853" cy="2210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b="0" strike="noStrike" spc="-1" dirty="0">
                <a:solidFill>
                  <a:srgbClr val="000000"/>
                </a:solidFill>
                <a:latin typeface="Noto Sans"/>
              </a:rPr>
              <a:t>Una volta </a:t>
            </a:r>
            <a:r>
              <a:rPr lang="en-US" b="0" strike="noStrike" spc="-1" dirty="0" err="1">
                <a:solidFill>
                  <a:srgbClr val="000000"/>
                </a:solidFill>
                <a:latin typeface="Noto Sans"/>
              </a:rPr>
              <a:t>terminata</a:t>
            </a:r>
            <a:r>
              <a:rPr lang="en-US" b="0" strike="noStrike" spc="-1" dirty="0">
                <a:solidFill>
                  <a:srgbClr val="000000"/>
                </a:solidFill>
                <a:latin typeface="Noto Sans"/>
              </a:rPr>
              <a:t> la </a:t>
            </a:r>
            <a:r>
              <a:rPr lang="en-US" b="0" strike="noStrike" spc="-1" dirty="0" err="1">
                <a:solidFill>
                  <a:srgbClr val="000000"/>
                </a:solidFill>
                <a:latin typeface="Noto Sans"/>
              </a:rPr>
              <a:t>procedura</a:t>
            </a:r>
            <a:r>
              <a:rPr lang="en-US" b="0" strike="noStrike" spc="-1" dirty="0">
                <a:solidFill>
                  <a:srgbClr val="000000"/>
                </a:solidFill>
                <a:latin typeface="Noto Sans"/>
              </a:rPr>
              <a:t> di </a:t>
            </a:r>
            <a:r>
              <a:rPr lang="en-US" b="0" strike="noStrike" spc="-1" dirty="0" err="1">
                <a:solidFill>
                  <a:srgbClr val="000000"/>
                </a:solidFill>
                <a:latin typeface="Noto Sans"/>
              </a:rPr>
              <a:t>registrazione</a:t>
            </a:r>
            <a:r>
              <a:rPr lang="en-US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b="0" strike="noStrike" spc="-1" dirty="0" err="1">
                <a:solidFill>
                  <a:srgbClr val="000000"/>
                </a:solidFill>
                <a:latin typeface="Noto Sans"/>
              </a:rPr>
              <a:t>sarà</a:t>
            </a:r>
            <a:r>
              <a:rPr lang="en-US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b="0" strike="noStrike" spc="-1" dirty="0" err="1">
                <a:solidFill>
                  <a:srgbClr val="000000"/>
                </a:solidFill>
                <a:latin typeface="Noto Sans"/>
              </a:rPr>
              <a:t>possibile</a:t>
            </a:r>
            <a:r>
              <a:rPr lang="en-US" b="0" strike="noStrike" spc="-1" dirty="0">
                <a:solidFill>
                  <a:srgbClr val="000000"/>
                </a:solidFill>
                <a:latin typeface="Noto Sans"/>
              </a:rPr>
              <a:t> fare il login al </a:t>
            </a:r>
            <a:r>
              <a:rPr lang="en-US" b="0" strike="noStrike" spc="-1" dirty="0" err="1">
                <a:solidFill>
                  <a:srgbClr val="000000"/>
                </a:solidFill>
                <a:latin typeface="Noto Sans"/>
              </a:rPr>
              <a:t>sito</a:t>
            </a:r>
            <a:r>
              <a:rPr lang="en-US" b="0" strike="noStrike" spc="-1" dirty="0">
                <a:solidFill>
                  <a:srgbClr val="000000"/>
                </a:solidFill>
                <a:latin typeface="Noto Sans"/>
              </a:rPr>
              <a:t> per </a:t>
            </a:r>
            <a:r>
              <a:rPr lang="en-US" b="0" strike="noStrike" spc="-1" dirty="0" err="1">
                <a:solidFill>
                  <a:srgbClr val="000000"/>
                </a:solidFill>
                <a:latin typeface="Noto Sans"/>
              </a:rPr>
              <a:t>visualizzare</a:t>
            </a:r>
            <a:r>
              <a:rPr lang="en-US" b="0" strike="noStrike" spc="-1" dirty="0">
                <a:solidFill>
                  <a:srgbClr val="000000"/>
                </a:solidFill>
                <a:latin typeface="Noto Sans"/>
              </a:rPr>
              <a:t> la </a:t>
            </a:r>
            <a:r>
              <a:rPr lang="en-US" b="0" strike="noStrike" spc="-1" dirty="0" err="1">
                <a:solidFill>
                  <a:srgbClr val="000000"/>
                </a:solidFill>
                <a:latin typeface="Noto Sans"/>
              </a:rPr>
              <a:t>lista</a:t>
            </a:r>
            <a:r>
              <a:rPr lang="en-US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b="0" strike="noStrike" spc="-1" dirty="0" err="1">
                <a:solidFill>
                  <a:srgbClr val="000000"/>
                </a:solidFill>
                <a:latin typeface="Noto Sans"/>
              </a:rPr>
              <a:t>dei</a:t>
            </a:r>
            <a:r>
              <a:rPr dirty="0"/>
              <a:t/>
            </a:r>
            <a:br>
              <a:rPr dirty="0"/>
            </a:br>
            <a:r>
              <a:rPr lang="en-US" b="1" strike="noStrike" spc="-1" dirty="0" err="1">
                <a:solidFill>
                  <a:srgbClr val="000000"/>
                </a:solidFill>
                <a:latin typeface="Noto Sans"/>
              </a:rPr>
              <a:t>Bandi</a:t>
            </a:r>
            <a:r>
              <a:rPr lang="en-US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b="1" strike="noStrike" spc="-1" dirty="0" err="1">
                <a:solidFill>
                  <a:srgbClr val="000000"/>
                </a:solidFill>
                <a:latin typeface="Noto Sans"/>
              </a:rPr>
              <a:t>correntemnte</a:t>
            </a:r>
            <a:r>
              <a:rPr lang="en-US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b="1" strike="noStrike" spc="-1" dirty="0" err="1">
                <a:solidFill>
                  <a:srgbClr val="000000"/>
                </a:solidFill>
                <a:latin typeface="Noto Sans"/>
              </a:rPr>
              <a:t>attivi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Rettangolo 182"/>
          <p:cNvSpPr/>
          <p:nvPr/>
        </p:nvSpPr>
        <p:spPr>
          <a:xfrm>
            <a:off x="1623753" y="1325340"/>
            <a:ext cx="3245760" cy="32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 dirty="0" err="1">
                <a:solidFill>
                  <a:srgbClr val="000000"/>
                </a:solidFill>
                <a:latin typeface="Noto Sans"/>
              </a:rPr>
              <a:t>Registrazione</a:t>
            </a:r>
            <a:r>
              <a:rPr lang="en-US" sz="1600" b="1" strike="noStrike" spc="-1" dirty="0">
                <a:solidFill>
                  <a:srgbClr val="000000"/>
                </a:solidFill>
                <a:latin typeface="Noto Sans"/>
              </a:rPr>
              <a:t> / Login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Rettangolo 183"/>
          <p:cNvSpPr/>
          <p:nvPr/>
        </p:nvSpPr>
        <p:spPr>
          <a:xfrm>
            <a:off x="-1874520" y="1085315"/>
            <a:ext cx="3428640" cy="174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7200" b="1" strike="noStrike" spc="-1" dirty="0">
                <a:solidFill>
                  <a:srgbClr val="0073B0"/>
                </a:solidFill>
                <a:latin typeface="Noto Sans Mono"/>
              </a:rPr>
              <a:t>1.5</a:t>
            </a:r>
            <a:endParaRPr lang="en-US" sz="7200" b="0" strike="noStrike" spc="-1" dirty="0">
              <a:solidFill>
                <a:srgbClr val="0073B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ttangolo 184"/>
          <p:cNvSpPr/>
          <p:nvPr/>
        </p:nvSpPr>
        <p:spPr>
          <a:xfrm>
            <a:off x="632460" y="1768505"/>
            <a:ext cx="5265420" cy="2567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Dalla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Noto Sans"/>
              </a:rPr>
              <a:t>lista</a:t>
            </a: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Noto Sans"/>
              </a:rPr>
              <a:t>dei</a:t>
            </a: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Noto Sans"/>
              </a:rPr>
              <a:t>bandi</a:t>
            </a: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Noto Sans"/>
              </a:rPr>
              <a:t>attivi</a:t>
            </a: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 è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Noto Sans"/>
              </a:rPr>
              <a:t>possibile</a:t>
            </a: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Noto Sans"/>
              </a:rPr>
              <a:t>selezionare</a:t>
            </a: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 un bando per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Noto Sans"/>
              </a:rPr>
              <a:t>vederne</a:t>
            </a: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 il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Noto Sans"/>
              </a:rPr>
              <a:t>dettaglio</a:t>
            </a:r>
            <a:endParaRPr lang="en-US" sz="13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Una volta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Noto Sans"/>
              </a:rPr>
              <a:t>analizzate</a:t>
            </a: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 le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Noto Sans"/>
              </a:rPr>
              <a:t>informazioni</a:t>
            </a: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Noto Sans"/>
              </a:rPr>
              <a:t>riguardandi</a:t>
            </a: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 il bando,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Noto Sans"/>
              </a:rPr>
              <a:t>l'Utente</a:t>
            </a: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Noto Sans"/>
              </a:rPr>
              <a:t>può</a:t>
            </a: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Noto Sans"/>
              </a:rPr>
              <a:t>decidere</a:t>
            </a: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 se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Noto Sans"/>
              </a:rPr>
              <a:t>inoltrare</a:t>
            </a: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Noto Sans"/>
              </a:rPr>
              <a:t>richiesta</a:t>
            </a: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 di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Noto Sans"/>
              </a:rPr>
              <a:t>partecipazione</a:t>
            </a:r>
            <a:endParaRPr lang="en-US" sz="13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300" b="0" i="1" strike="noStrike" spc="-1" dirty="0">
                <a:solidFill>
                  <a:srgbClr val="000000"/>
                </a:solidFill>
                <a:latin typeface="Noto Sans"/>
              </a:rPr>
              <a:t>La </a:t>
            </a:r>
            <a:r>
              <a:rPr lang="en-US" sz="1300" b="0" i="1" strike="noStrike" spc="-1" dirty="0" err="1">
                <a:solidFill>
                  <a:srgbClr val="000000"/>
                </a:solidFill>
                <a:latin typeface="Noto Sans"/>
              </a:rPr>
              <a:t>pagina</a:t>
            </a:r>
            <a:r>
              <a:rPr lang="en-US" sz="1300" b="0" i="1" strike="noStrike" spc="-1" dirty="0">
                <a:solidFill>
                  <a:srgbClr val="000000"/>
                </a:solidFill>
                <a:latin typeface="Noto Sans"/>
              </a:rPr>
              <a:t> include </a:t>
            </a:r>
            <a:r>
              <a:rPr lang="en-US" sz="1300" b="0" i="1" strike="noStrike" spc="-1" dirty="0" err="1">
                <a:solidFill>
                  <a:srgbClr val="000000"/>
                </a:solidFill>
                <a:latin typeface="Noto Sans"/>
              </a:rPr>
              <a:t>inoltre</a:t>
            </a:r>
            <a:r>
              <a:rPr lang="en-US" sz="13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300" b="0" i="1" strike="noStrike" spc="-1" dirty="0" err="1">
                <a:solidFill>
                  <a:srgbClr val="000000"/>
                </a:solidFill>
                <a:latin typeface="Noto Sans"/>
              </a:rPr>
              <a:t>una</a:t>
            </a:r>
            <a:r>
              <a:rPr lang="en-US" sz="13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300" b="0" i="1" strike="noStrike" spc="-1" dirty="0" err="1">
                <a:solidFill>
                  <a:srgbClr val="000000"/>
                </a:solidFill>
                <a:latin typeface="Noto Sans"/>
              </a:rPr>
              <a:t>lista</a:t>
            </a:r>
            <a:r>
              <a:rPr lang="en-US" sz="1300" b="0" i="1" strike="noStrike" spc="-1" dirty="0">
                <a:solidFill>
                  <a:srgbClr val="000000"/>
                </a:solidFill>
                <a:latin typeface="Noto Sans"/>
              </a:rPr>
              <a:t> di </a:t>
            </a:r>
            <a:r>
              <a:rPr lang="en-US" sz="1300" b="0" i="1" strike="noStrike" spc="-1" dirty="0" err="1">
                <a:solidFill>
                  <a:srgbClr val="000000"/>
                </a:solidFill>
                <a:latin typeface="Noto Sans"/>
              </a:rPr>
              <a:t>documenti</a:t>
            </a:r>
            <a:r>
              <a:rPr lang="en-US" sz="13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300" b="0" i="1" strike="noStrike" spc="-1" dirty="0" err="1">
                <a:solidFill>
                  <a:srgbClr val="000000"/>
                </a:solidFill>
                <a:latin typeface="Noto Sans"/>
              </a:rPr>
              <a:t>allegati</a:t>
            </a:r>
            <a:r>
              <a:rPr lang="en-US" sz="13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300" b="0" i="1" strike="noStrike" spc="-1" dirty="0" err="1">
                <a:solidFill>
                  <a:srgbClr val="000000"/>
                </a:solidFill>
                <a:latin typeface="Noto Sans"/>
              </a:rPr>
              <a:t>quando</a:t>
            </a:r>
            <a:r>
              <a:rPr lang="en-US" sz="13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300" b="0" i="1" strike="noStrike" spc="-1" dirty="0" err="1">
                <a:solidFill>
                  <a:srgbClr val="000000"/>
                </a:solidFill>
                <a:latin typeface="Noto Sans"/>
              </a:rPr>
              <a:t>presenti</a:t>
            </a:r>
            <a:r>
              <a:rPr lang="en-US" sz="1300" b="0" i="1" strike="noStrike" spc="-1" dirty="0">
                <a:solidFill>
                  <a:srgbClr val="000000"/>
                </a:solidFill>
                <a:latin typeface="Noto Sans"/>
              </a:rPr>
              <a:t>, con </a:t>
            </a:r>
            <a:r>
              <a:rPr lang="en-US" sz="1300" b="0" i="1" strike="noStrike" spc="-1" dirty="0" err="1">
                <a:solidFill>
                  <a:srgbClr val="000000"/>
                </a:solidFill>
                <a:latin typeface="Noto Sans"/>
              </a:rPr>
              <a:t>ulteriori</a:t>
            </a:r>
            <a:r>
              <a:rPr lang="en-US" sz="1300" b="0" i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300" b="0" i="1" strike="noStrike" spc="-1" dirty="0" err="1">
                <a:solidFill>
                  <a:srgbClr val="000000"/>
                </a:solidFill>
                <a:latin typeface="Noto Sans"/>
              </a:rPr>
              <a:t>informazioni</a:t>
            </a:r>
            <a:endParaRPr lang="en-US" sz="13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Per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Noto Sans"/>
              </a:rPr>
              <a:t>inoltrare</a:t>
            </a: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 la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Noto Sans"/>
              </a:rPr>
              <a:t>richiesta</a:t>
            </a: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,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Noto Sans"/>
              </a:rPr>
              <a:t>l'utente</a:t>
            </a: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Noto Sans"/>
              </a:rPr>
              <a:t>dovrà</a:t>
            </a: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Noto Sans"/>
              </a:rPr>
              <a:t>cliccare</a:t>
            </a: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Noto Sans"/>
              </a:rPr>
              <a:t>sul</a:t>
            </a: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Noto Sans"/>
              </a:rPr>
              <a:t>bottone</a:t>
            </a: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sz="1300" dirty="0"/>
              <a:t/>
            </a:r>
            <a:br>
              <a:rPr sz="1300" dirty="0"/>
            </a:b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"</a:t>
            </a:r>
            <a:r>
              <a:rPr lang="en-US" sz="1300" b="1" strike="noStrike" spc="-1" dirty="0">
                <a:solidFill>
                  <a:srgbClr val="000000"/>
                </a:solidFill>
                <a:latin typeface="Noto Sans"/>
              </a:rPr>
              <a:t>PARTECIPA AL BANDO</a:t>
            </a: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“ in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Noto Sans"/>
              </a:rPr>
              <a:t>cima</a:t>
            </a: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Noto Sans"/>
              </a:rPr>
              <a:t>alla</a:t>
            </a:r>
            <a:r>
              <a:rPr lang="en-US" sz="1300" b="0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Noto Sans"/>
              </a:rPr>
              <a:t>pagina</a:t>
            </a:r>
            <a:endParaRPr lang="en-US" sz="1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Rettangolo 185"/>
          <p:cNvSpPr/>
          <p:nvPr/>
        </p:nvSpPr>
        <p:spPr>
          <a:xfrm>
            <a:off x="632460" y="1334770"/>
            <a:ext cx="3245760" cy="32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000000"/>
                </a:solidFill>
                <a:latin typeface="Noto Sans"/>
              </a:rPr>
              <a:t>Inoltro</a:t>
            </a:r>
            <a:r>
              <a:rPr lang="en-US" sz="1400" b="1" strike="noStrike" spc="-1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Noto Sans"/>
              </a:rPr>
              <a:t>Richiesta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Rettangolo 186"/>
          <p:cNvSpPr/>
          <p:nvPr/>
        </p:nvSpPr>
        <p:spPr>
          <a:xfrm>
            <a:off x="632460" y="268980"/>
            <a:ext cx="1300582" cy="129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7200" b="1" strike="noStrike" spc="-1" dirty="0">
                <a:solidFill>
                  <a:srgbClr val="0073B0"/>
                </a:solidFill>
                <a:latin typeface="Noto Sans Mono"/>
              </a:rPr>
              <a:t>2</a:t>
            </a:r>
            <a:endParaRPr lang="en-US" sz="7200" b="0" strike="noStrike" spc="-1" dirty="0">
              <a:solidFill>
                <a:srgbClr val="0073B0"/>
              </a:solidFill>
              <a:latin typeface="Arial"/>
            </a:endParaRPr>
          </a:p>
        </p:txBody>
      </p:sp>
      <p:pic>
        <p:nvPicPr>
          <p:cNvPr id="188" name="Immagine 187"/>
          <p:cNvPicPr/>
          <p:nvPr/>
        </p:nvPicPr>
        <p:blipFill>
          <a:blip r:embed="rId2" cstate="print"/>
          <a:stretch/>
        </p:blipFill>
        <p:spPr>
          <a:xfrm>
            <a:off x="6039196" y="725040"/>
            <a:ext cx="2990504" cy="1265684"/>
          </a:xfrm>
          <a:prstGeom prst="rect">
            <a:avLst/>
          </a:prstGeom>
          <a:ln w="0">
            <a:noFill/>
          </a:ln>
        </p:spPr>
      </p:pic>
      <p:pic>
        <p:nvPicPr>
          <p:cNvPr id="189" name="Immagine 188"/>
          <p:cNvPicPr/>
          <p:nvPr/>
        </p:nvPicPr>
        <p:blipFill>
          <a:blip r:embed="rId3" cstate="print"/>
          <a:stretch/>
        </p:blipFill>
        <p:spPr>
          <a:xfrm>
            <a:off x="6039196" y="2391284"/>
            <a:ext cx="2990504" cy="17411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643</Words>
  <Application>Microsoft Office PowerPoint</Application>
  <PresentationFormat>Personalizzato</PresentationFormat>
  <Paragraphs>72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Piattaforma sustinere</dc:title>
  <dc:subject>Compilazione domande di partecipazione ai bandi</dc:subject>
  <dc:creator>Stefania</dc:creator>
  <cp:lastModifiedBy>michela.pinna</cp:lastModifiedBy>
  <cp:revision>32</cp:revision>
  <dcterms:created xsi:type="dcterms:W3CDTF">2023-09-06T09:02:44Z</dcterms:created>
  <dcterms:modified xsi:type="dcterms:W3CDTF">2023-09-22T11:35:07Z</dcterms:modified>
  <dc:language>en-US</dc:language>
</cp:coreProperties>
</file>